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8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05/05/20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05/05/20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05/05/20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05/05/20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05/05/20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05/05/20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05/05/20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05/05/20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05/05/20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05/05/20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05/05/20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05/05/20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05/05/20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05/05/20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05/05/20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05/05/20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6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42202"/>
            <a:ext cx="8915400" cy="877824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Charles Horton Cooley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8153"/>
            <a:ext cx="8001000" cy="3823447"/>
          </a:xfrm>
        </p:spPr>
        <p:txBody>
          <a:bodyPr/>
          <a:lstStyle/>
          <a:p>
            <a:pPr algn="r"/>
            <a:endParaRPr lang="en-US" dirty="0" smtClean="0"/>
          </a:p>
          <a:p>
            <a:pPr algn="r"/>
            <a:r>
              <a:rPr lang="en-US" dirty="0" smtClean="0"/>
              <a:t>Dr</a:t>
            </a:r>
            <a:r>
              <a:rPr lang="en-US" dirty="0" smtClean="0"/>
              <a:t>. Syed Mehdi Abbas </a:t>
            </a:r>
            <a:r>
              <a:rPr lang="en-US" dirty="0" err="1" smtClean="0"/>
              <a:t>Zaidi</a:t>
            </a:r>
            <a:endParaRPr lang="en-US" dirty="0" smtClean="0"/>
          </a:p>
          <a:p>
            <a:pPr algn="r">
              <a:lnSpc>
                <a:spcPct val="70000"/>
              </a:lnSpc>
            </a:pPr>
            <a:r>
              <a:rPr lang="en-US" sz="1600" dirty="0" smtClean="0"/>
              <a:t>Department of Sociology</a:t>
            </a:r>
          </a:p>
          <a:p>
            <a:pPr algn="r">
              <a:lnSpc>
                <a:spcPct val="70000"/>
              </a:lnSpc>
            </a:pPr>
            <a:r>
              <a:rPr lang="en-US" sz="1600" dirty="0" smtClean="0"/>
              <a:t>Shia PG College, </a:t>
            </a:r>
            <a:r>
              <a:rPr lang="en-US" sz="1600" dirty="0" err="1" smtClean="0"/>
              <a:t>Lucknow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45641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381"/>
            <a:ext cx="8913813" cy="9144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400" dirty="0" smtClean="0"/>
              <a:t>Self Concept</a:t>
            </a:r>
            <a:endParaRPr lang="en-US" sz="4400" dirty="0"/>
          </a:p>
        </p:txBody>
      </p:sp>
      <p:pic>
        <p:nvPicPr>
          <p:cNvPr id="4" name="Picture 3" descr="r3ix35vgxlnbkodvqail.jpg"/>
          <p:cNvPicPr>
            <a:picLocks noChangeAspect="1"/>
          </p:cNvPicPr>
          <p:nvPr/>
        </p:nvPicPr>
        <p:blipFill>
          <a:blip r:embed="rId2">
            <a:alphaModFix amt="2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699" y="4199994"/>
            <a:ext cx="4061778" cy="229268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107" y="2038188"/>
            <a:ext cx="8345706" cy="422814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Self concept, self-construction, self-identity or self-perspective is a collection of beliefs about oneself.</a:t>
            </a:r>
          </a:p>
          <a:p>
            <a:r>
              <a:rPr lang="en-US" sz="2800" dirty="0" smtClean="0"/>
              <a:t>It includes elements such a academic performance, gender roles an racial identity.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Generally, the concept of self contains the answer to the question </a:t>
            </a:r>
            <a:r>
              <a:rPr lang="en-US" sz="2800" b="1" i="1" dirty="0" smtClean="0"/>
              <a:t>Who am I?</a:t>
            </a:r>
          </a:p>
        </p:txBody>
      </p:sp>
    </p:spTree>
    <p:extLst>
      <p:ext uri="{BB962C8B-B14F-4D97-AF65-F5344CB8AC3E}">
        <p14:creationId xmlns:p14="http://schemas.microsoft.com/office/powerpoint/2010/main" val="3378535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381"/>
            <a:ext cx="8913813" cy="9144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400" dirty="0" smtClean="0"/>
              <a:t>Self Knowledge</a:t>
            </a:r>
            <a:endParaRPr lang="en-US" sz="4400" dirty="0"/>
          </a:p>
        </p:txBody>
      </p:sp>
      <p:pic>
        <p:nvPicPr>
          <p:cNvPr id="4" name="Picture 3" descr="Self-deception.jpg"/>
          <p:cNvPicPr>
            <a:picLocks noChangeAspect="1"/>
          </p:cNvPicPr>
          <p:nvPr/>
        </p:nvPicPr>
        <p:blipFill>
          <a:blip r:embed="rId2">
            <a:alphaModFix amt="8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071" y="5344300"/>
            <a:ext cx="2165767" cy="128734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107" y="2038188"/>
            <a:ext cx="8345706" cy="422814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Philosophically, Self-knowledge commonly refers to the knowledge of one’s particular mental state that include one’s beliefs and desires.</a:t>
            </a:r>
          </a:p>
          <a:p>
            <a:r>
              <a:rPr lang="en-US" sz="2800" dirty="0" smtClean="0"/>
              <a:t>Self- knowledge is a term that we use to describe the information that an individual draws upon when finding an answer to the question “What am I like?”</a:t>
            </a:r>
          </a:p>
        </p:txBody>
      </p:sp>
    </p:spTree>
    <p:extLst>
      <p:ext uri="{BB962C8B-B14F-4D97-AF65-F5344CB8AC3E}">
        <p14:creationId xmlns:p14="http://schemas.microsoft.com/office/powerpoint/2010/main" val="3787038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381"/>
            <a:ext cx="8913813" cy="9144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400" dirty="0" smtClean="0"/>
              <a:t>Self Esteem</a:t>
            </a:r>
            <a:endParaRPr lang="en-US" sz="4400" dirty="0"/>
          </a:p>
        </p:txBody>
      </p:sp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6490" y="4214564"/>
            <a:ext cx="3662001" cy="239193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107" y="2038188"/>
            <a:ext cx="8345706" cy="422814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Self esteem refers to having esteem in one’s own self (It includes having self confidence and the feeling of good about oneself.)</a:t>
            </a:r>
          </a:p>
          <a:p>
            <a:r>
              <a:rPr lang="en-US" sz="2800" dirty="0" smtClean="0"/>
              <a:t>In simple terms, a confidence and satisfaction in oneself.</a:t>
            </a:r>
          </a:p>
        </p:txBody>
      </p:sp>
    </p:spTree>
    <p:extLst>
      <p:ext uri="{BB962C8B-B14F-4D97-AF65-F5344CB8AC3E}">
        <p14:creationId xmlns:p14="http://schemas.microsoft.com/office/powerpoint/2010/main" val="1936127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381"/>
            <a:ext cx="8913813" cy="9144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400" dirty="0" smtClean="0"/>
              <a:t>Social Self</a:t>
            </a:r>
            <a:endParaRPr lang="en-US" sz="4400" dirty="0"/>
          </a:p>
        </p:txBody>
      </p:sp>
      <p:pic>
        <p:nvPicPr>
          <p:cNvPr id="4" name="Picture 3" descr="social_network.jpg"/>
          <p:cNvPicPr>
            <a:picLocks noChangeAspect="1"/>
          </p:cNvPicPr>
          <p:nvPr/>
        </p:nvPicPr>
        <p:blipFill>
          <a:blip r:embed="rId2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016" y="1496505"/>
            <a:ext cx="7116462" cy="492137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107" y="2038188"/>
            <a:ext cx="8345706" cy="422814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Social Self is a part of self that engages face to face, in relation to others.</a:t>
            </a:r>
          </a:p>
          <a:p>
            <a:r>
              <a:rPr lang="en-US" sz="2800" dirty="0" smtClean="0"/>
              <a:t>Social self can include gender, place of residence, age, or any other categorization that helps to characterize a person identity.</a:t>
            </a:r>
          </a:p>
        </p:txBody>
      </p:sp>
    </p:spTree>
    <p:extLst>
      <p:ext uri="{BB962C8B-B14F-4D97-AF65-F5344CB8AC3E}">
        <p14:creationId xmlns:p14="http://schemas.microsoft.com/office/powerpoint/2010/main" val="1999988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lf-cooleys-looking-glass-self-12-63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057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381"/>
            <a:ext cx="8913813" cy="9144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400" dirty="0" smtClean="0"/>
              <a:t>Concept of Society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107" y="2038188"/>
            <a:ext cx="8345706" cy="422814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Society is an interweaving and interworking of mental selves.</a:t>
            </a:r>
          </a:p>
          <a:p>
            <a:r>
              <a:rPr lang="en-US" sz="2400" dirty="0" smtClean="0"/>
              <a:t>He imagine your mind and especially what your mind thinks about his mind.</a:t>
            </a:r>
          </a:p>
          <a:p>
            <a:r>
              <a:rPr lang="en-US" sz="2400" dirty="0" smtClean="0"/>
              <a:t> He dress his mind before yours and expect that you will dress yours before his.</a:t>
            </a:r>
          </a:p>
          <a:p>
            <a:r>
              <a:rPr lang="en-US" sz="2400" dirty="0" smtClean="0"/>
              <a:t>Whoever cannot or will not perform these feats is not properly in the game.</a:t>
            </a:r>
          </a:p>
        </p:txBody>
      </p:sp>
    </p:spTree>
    <p:extLst>
      <p:ext uri="{BB962C8B-B14F-4D97-AF65-F5344CB8AC3E}">
        <p14:creationId xmlns:p14="http://schemas.microsoft.com/office/powerpoint/2010/main" val="898882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381"/>
            <a:ext cx="8913813" cy="9144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400" dirty="0" smtClean="0"/>
              <a:t>Concept of Primary Group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107" y="2038188"/>
            <a:ext cx="8345706" cy="422814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Emphasis on the wholeness of social life led Cooley to focus his analysis on those human groupings that he conceived to be primary in linking man with his society.</a:t>
            </a:r>
          </a:p>
          <a:p>
            <a:r>
              <a:rPr lang="en-US" sz="2400" dirty="0" smtClean="0"/>
              <a:t>By primary group he mean those characterized by intimate face-to-face cooperation and association.</a:t>
            </a:r>
          </a:p>
          <a:p>
            <a:r>
              <a:rPr lang="en-US" sz="2400" dirty="0" smtClean="0"/>
              <a:t>However, he himself never used the term secondary group. In this concept men may be related to one another through formal relationships.</a:t>
            </a:r>
          </a:p>
        </p:txBody>
      </p:sp>
    </p:spTree>
    <p:extLst>
      <p:ext uri="{BB962C8B-B14F-4D97-AF65-F5344CB8AC3E}">
        <p14:creationId xmlns:p14="http://schemas.microsoft.com/office/powerpoint/2010/main" val="3557126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3068099"/>
            <a:ext cx="8915400" cy="2286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x-none" dirty="0" smtClean="0"/>
              <a:t>Thank You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10232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Reference 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Sociological Theory and Social Research, Cooley, Charles Horton, Kelley (Augustus M.), Publishers, US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Cooley Charles Horton: Imagining Social Reality, Glenn Jacobs, University of Massachusetts Press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Looking Glass Self, Charles Horton Cooley, Daniel Sharp Editor, Wall </a:t>
            </a:r>
            <a:r>
              <a:rPr lang="en-US" dirty="0"/>
              <a:t>F</a:t>
            </a:r>
            <a:r>
              <a:rPr lang="en-US" dirty="0" smtClean="0"/>
              <a:t>lower Books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Updating Charles H. Cooley Contemporary Perspectives on a sociological Classic, Edited by Natalia Ruiz- Junco and Baptize Brossard, Publisher</a:t>
            </a:r>
            <a:r>
              <a:rPr lang="en-US" smtClean="0"/>
              <a:t>- Rout ledge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6499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389"/>
            <a:ext cx="8913813" cy="1101889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dirty="0"/>
              <a:t>Charles </a:t>
            </a:r>
            <a:r>
              <a:rPr lang="en-US" dirty="0" smtClean="0"/>
              <a:t>Horton Cooley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(August 17, 1864 – May 7, 1929)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0100" y="1936528"/>
            <a:ext cx="4424800" cy="4657396"/>
          </a:xfrm>
        </p:spPr>
        <p:txBody>
          <a:bodyPr>
            <a:noAutofit/>
          </a:bodyPr>
          <a:lstStyle/>
          <a:p>
            <a:r>
              <a:rPr lang="en-US" sz="2200" dirty="0" smtClean="0"/>
              <a:t>American Sociologist, mainly associated with the University of Michigan where he studied and taught Economics and Sociology.</a:t>
            </a:r>
          </a:p>
          <a:p>
            <a:r>
              <a:rPr lang="en-US" sz="2200" dirty="0" smtClean="0"/>
              <a:t>He was the founding member of the American Sociological Association in 1905.</a:t>
            </a:r>
          </a:p>
          <a:p>
            <a:r>
              <a:rPr lang="en-US" sz="2200" dirty="0" smtClean="0"/>
              <a:t>Best known for his concept of “looking-glass self”.</a:t>
            </a:r>
            <a:endParaRPr lang="en-US" sz="2200" dirty="0"/>
          </a:p>
        </p:txBody>
      </p:sp>
      <p:pic>
        <p:nvPicPr>
          <p:cNvPr id="4" name="Picture 3" descr="87035dd48a74d08b5c4fcd3b93cb8c24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7" y="1931738"/>
            <a:ext cx="3646290" cy="451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791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7689"/>
            <a:ext cx="8913813" cy="9144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Cooley’s Major Works</a:t>
            </a:r>
            <a:endParaRPr lang="en-US" sz="4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65986" y="1743539"/>
            <a:ext cx="8833985" cy="4621144"/>
            <a:chOff x="165986" y="1743539"/>
            <a:chExt cx="8833985" cy="4621144"/>
          </a:xfrm>
        </p:grpSpPr>
        <p:pic>
          <p:nvPicPr>
            <p:cNvPr id="4" name="Picture 3" descr="51Y5AN4DAbL.jpg"/>
            <p:cNvPicPr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5986" y="1744592"/>
              <a:ext cx="1657156" cy="2557053"/>
            </a:xfrm>
            <a:prstGeom prst="rect">
              <a:avLst/>
            </a:prstGeom>
          </p:spPr>
        </p:pic>
        <p:pic>
          <p:nvPicPr>
            <p:cNvPr id="5" name="Picture 4" descr="31fcQCMuspL._SX313_BO1,204,203,200_.jpg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61451" y="3823052"/>
              <a:ext cx="1656000" cy="2541631"/>
            </a:xfrm>
            <a:prstGeom prst="rect">
              <a:avLst/>
            </a:prstGeom>
          </p:spPr>
        </p:pic>
        <p:pic>
          <p:nvPicPr>
            <p:cNvPr id="6" name="Picture 5" descr="41pG+fYeQtL._SX331_BO1,204,203,200_.jpg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57226" y="1743539"/>
              <a:ext cx="1656000" cy="2556000"/>
            </a:xfrm>
            <a:prstGeom prst="rect">
              <a:avLst/>
            </a:prstGeom>
          </p:spPr>
        </p:pic>
        <p:pic>
          <p:nvPicPr>
            <p:cNvPr id="7" name="Picture 6" descr="51XR6krMbkL._SX331_BO1,204,203,200_.jpg"/>
            <p:cNvPicPr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6144" y="3808683"/>
              <a:ext cx="1656000" cy="2556000"/>
            </a:xfrm>
            <a:prstGeom prst="rect">
              <a:avLst/>
            </a:prstGeom>
          </p:spPr>
        </p:pic>
        <p:pic>
          <p:nvPicPr>
            <p:cNvPr id="9" name="Picture 8" descr="37974864._UY500_SS500_.jpg"/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43971" y="1744592"/>
              <a:ext cx="1656000" cy="2556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37111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5406"/>
            <a:ext cx="8913813" cy="9144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Some of Cooley’s Works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504" y="1873650"/>
            <a:ext cx="8372845" cy="4640114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1897</a:t>
            </a:r>
            <a:r>
              <a:rPr lang="en-US" sz="1800" b="1" dirty="0"/>
              <a:t>:</a:t>
            </a:r>
            <a:r>
              <a:rPr lang="en-US" sz="1800" dirty="0"/>
              <a:t> Genius, Fame and the Comparison of </a:t>
            </a:r>
            <a:r>
              <a:rPr lang="en-US" sz="1800" dirty="0" smtClean="0"/>
              <a:t>Races</a:t>
            </a:r>
          </a:p>
          <a:p>
            <a:r>
              <a:rPr lang="en-US" sz="1800" b="1" dirty="0"/>
              <a:t>1897:</a:t>
            </a:r>
            <a:r>
              <a:rPr lang="en-US" sz="1800" dirty="0"/>
              <a:t> The Process of Social </a:t>
            </a:r>
            <a:r>
              <a:rPr lang="en-US" sz="1800" dirty="0" smtClean="0"/>
              <a:t>Change</a:t>
            </a:r>
          </a:p>
          <a:p>
            <a:r>
              <a:rPr lang="en-US" sz="1800" b="1" dirty="0"/>
              <a:t>1902:</a:t>
            </a:r>
            <a:r>
              <a:rPr lang="en-US" sz="1800" dirty="0"/>
              <a:t> Human Nature and the Social </a:t>
            </a:r>
            <a:r>
              <a:rPr lang="en-US" sz="1800" dirty="0" smtClean="0"/>
              <a:t>Order</a:t>
            </a:r>
          </a:p>
          <a:p>
            <a:r>
              <a:rPr lang="en-US" sz="1800" b="1" dirty="0"/>
              <a:t>1907:</a:t>
            </a:r>
            <a:r>
              <a:rPr lang="en-US" sz="1800" dirty="0"/>
              <a:t> Social </a:t>
            </a:r>
            <a:r>
              <a:rPr lang="en-US" sz="1800" dirty="0" smtClean="0"/>
              <a:t>Consciousness</a:t>
            </a:r>
          </a:p>
          <a:p>
            <a:r>
              <a:rPr lang="en-US" sz="1800" b="1" dirty="0"/>
              <a:t>1908:</a:t>
            </a:r>
            <a:r>
              <a:rPr lang="en-US" sz="1800" dirty="0"/>
              <a:t> A Study of the Early Use of Self-Words by a </a:t>
            </a:r>
            <a:r>
              <a:rPr lang="en-US" sz="1800" dirty="0" smtClean="0"/>
              <a:t>Child</a:t>
            </a:r>
          </a:p>
          <a:p>
            <a:r>
              <a:rPr lang="en-US" sz="1800" b="1" dirty="0"/>
              <a:t>1909:</a:t>
            </a:r>
            <a:r>
              <a:rPr lang="en-US" sz="1800" dirty="0"/>
              <a:t> Social Organization: a Study of the Larger </a:t>
            </a:r>
            <a:r>
              <a:rPr lang="en-US" sz="1800" dirty="0" smtClean="0"/>
              <a:t>Mind</a:t>
            </a:r>
          </a:p>
          <a:p>
            <a:r>
              <a:rPr lang="en-US" sz="1800" b="1" dirty="0"/>
              <a:t>1917:</a:t>
            </a:r>
            <a:r>
              <a:rPr lang="en-US" sz="1800" dirty="0"/>
              <a:t> Social Control in International Relations</a:t>
            </a:r>
            <a:endParaRPr lang="en-US" sz="1800" dirty="0" smtClean="0"/>
          </a:p>
          <a:p>
            <a:r>
              <a:rPr lang="en-US" sz="1800" b="1" dirty="0"/>
              <a:t>1929:</a:t>
            </a:r>
            <a:r>
              <a:rPr lang="en-US" sz="1800" dirty="0"/>
              <a:t> The Life-Study Method as Applied to Rural Social Research</a:t>
            </a:r>
          </a:p>
          <a:p>
            <a:r>
              <a:rPr lang="en-US" sz="1800" b="1" dirty="0" smtClean="0"/>
              <a:t>1930</a:t>
            </a:r>
            <a:r>
              <a:rPr lang="en-US" sz="1800" b="1" dirty="0"/>
              <a:t>:</a:t>
            </a:r>
            <a:r>
              <a:rPr lang="en-US" sz="1800" dirty="0"/>
              <a:t> Sociological Theory and Social Research, New York: Henry </a:t>
            </a:r>
            <a:r>
              <a:rPr lang="en-US" sz="1800" dirty="0" smtClean="0"/>
              <a:t>Holt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3590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381"/>
            <a:ext cx="8913813" cy="9144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Looking Glass Self	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905000"/>
            <a:ext cx="8318500" cy="436132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Looking-glass self is a social psychological concept, fashioned by Charles Horton Cooley in 1932.</a:t>
            </a:r>
          </a:p>
          <a:p>
            <a:r>
              <a:rPr lang="en-US" sz="2400" dirty="0" smtClean="0"/>
              <a:t>This concept of the “looking glass-self” is without a doubt is his most renowned, and is known and accepted by most psychologists  and sociologists today.</a:t>
            </a:r>
          </a:p>
          <a:p>
            <a:r>
              <a:rPr lang="en-US" sz="2400" dirty="0" smtClean="0"/>
              <a:t>The term “looking glass self” was first used by Cooley in his work, </a:t>
            </a:r>
            <a:r>
              <a:rPr lang="en-US" sz="2400" b="1" i="1" dirty="0" smtClean="0"/>
              <a:t>Human Nature and the Social Order</a:t>
            </a:r>
            <a:r>
              <a:rPr lang="en-US" sz="2400" dirty="0" smtClean="0"/>
              <a:t> in 1902.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5344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381"/>
            <a:ext cx="8913813" cy="9144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Steps of Looking Glass Self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853" y="1937950"/>
            <a:ext cx="8445960" cy="432838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As per C.H. Cooley (1902), in his work Human Nature and the Social Order, his “Looking-Glass Self” involves three steps:</a:t>
            </a:r>
          </a:p>
          <a:p>
            <a:pPr marL="0" indent="0">
              <a:buNone/>
            </a:pPr>
            <a:endParaRPr lang="en-US" sz="2400" dirty="0" smtClean="0"/>
          </a:p>
          <a:p>
            <a:pPr lvl="2">
              <a:buFont typeface="+mj-lt"/>
              <a:buAutoNum type="arabicPeriod"/>
            </a:pPr>
            <a:r>
              <a:rPr lang="en-US" sz="2200" dirty="0" smtClean="0"/>
              <a:t>Self imagination of how you appear to the other person.</a:t>
            </a:r>
          </a:p>
          <a:p>
            <a:pPr lvl="2">
              <a:buFont typeface="+mj-lt"/>
              <a:buAutoNum type="arabicPeriod"/>
            </a:pPr>
            <a:r>
              <a:rPr lang="en-US" sz="2200" dirty="0" smtClean="0"/>
              <a:t>Imagination of the judgment  of the other person.</a:t>
            </a:r>
          </a:p>
          <a:p>
            <a:pPr lvl="2">
              <a:buFont typeface="+mj-lt"/>
              <a:buAutoNum type="arabicPeriod"/>
            </a:pPr>
            <a:r>
              <a:rPr lang="en-US" sz="2200" dirty="0" smtClean="0"/>
              <a:t>You  feel some sense of happiness, pride, guilt, or of shame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33958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381"/>
            <a:ext cx="8913813" cy="9144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Concept of Self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107" y="2038188"/>
            <a:ext cx="8345706" cy="422814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self is the subject of one’s own experience of phenomena: perception, emotions, thoughts, etc.</a:t>
            </a:r>
          </a:p>
          <a:p>
            <a:endParaRPr lang="en-US" sz="2800" dirty="0"/>
          </a:p>
          <a:p>
            <a:r>
              <a:rPr lang="en-US" sz="2800" dirty="0" smtClean="0"/>
              <a:t>Definition of one’s identity, character, abilities, and attitudes, especially in relation to persons of things out side itself or oneself.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2964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381"/>
            <a:ext cx="8913813" cy="9144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Example of 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107" y="2038188"/>
            <a:ext cx="8345706" cy="4228141"/>
          </a:xfrm>
        </p:spPr>
        <p:txBody>
          <a:bodyPr/>
          <a:lstStyle/>
          <a:p>
            <a:r>
              <a:rPr lang="en-US" dirty="0" smtClean="0"/>
              <a:t>The real Alice, known only to her maker.</a:t>
            </a:r>
          </a:p>
          <a:p>
            <a:r>
              <a:rPr lang="en-US" dirty="0" smtClean="0"/>
              <a:t>Her idea of herself</a:t>
            </a:r>
          </a:p>
          <a:p>
            <a:pPr lvl="1"/>
            <a:r>
              <a:rPr lang="en-US" dirty="0"/>
              <a:t>“I [Alice] look well in this hat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Her idea of Angela’s idea of her </a:t>
            </a:r>
          </a:p>
          <a:p>
            <a:pPr lvl="1"/>
            <a:r>
              <a:rPr lang="en-US" dirty="0" smtClean="0"/>
              <a:t>“Angela thinks I look well in this hat”</a:t>
            </a:r>
            <a:endParaRPr lang="en-US" dirty="0"/>
          </a:p>
          <a:p>
            <a:r>
              <a:rPr lang="en-US" dirty="0" smtClean="0"/>
              <a:t>Her Idea of what Angela thinks she thinks of herself</a:t>
            </a:r>
          </a:p>
          <a:p>
            <a:pPr lvl="1"/>
            <a:r>
              <a:rPr lang="en-US" dirty="0" smtClean="0"/>
              <a:t>“Angela thinks I am proud of my looks in this hat”</a:t>
            </a:r>
            <a:endParaRPr lang="en-US" dirty="0"/>
          </a:p>
          <a:p>
            <a:r>
              <a:rPr lang="en-US" dirty="0" smtClean="0"/>
              <a:t>Angela’s idea of what Alice thinks of herself</a:t>
            </a:r>
          </a:p>
          <a:p>
            <a:pPr lvl="1"/>
            <a:r>
              <a:rPr lang="en-US" dirty="0" smtClean="0"/>
              <a:t>“Alice thinks she looks stunning in that hat”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6812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20-05-05 at 4.14.0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82"/>
            <a:ext cx="9144000" cy="6848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513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182</TotalTime>
  <Words>852</Words>
  <Application>Microsoft Macintosh PowerPoint</Application>
  <PresentationFormat>On-screen Show (4:3)</PresentationFormat>
  <Paragraphs>72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Perception</vt:lpstr>
      <vt:lpstr>Charles Horton Cooley</vt:lpstr>
      <vt:lpstr>Charles Horton Cooley (August 17, 1864 – May 7, 1929)</vt:lpstr>
      <vt:lpstr>Cooley’s Major Works</vt:lpstr>
      <vt:lpstr>Some of Cooley’s Works</vt:lpstr>
      <vt:lpstr>Looking Glass Self </vt:lpstr>
      <vt:lpstr>Steps of Looking Glass Self</vt:lpstr>
      <vt:lpstr>Concept of Self</vt:lpstr>
      <vt:lpstr>Example of Self</vt:lpstr>
      <vt:lpstr>PowerPoint Presentation</vt:lpstr>
      <vt:lpstr>Self Concept</vt:lpstr>
      <vt:lpstr>Self Knowledge</vt:lpstr>
      <vt:lpstr>Self Esteem</vt:lpstr>
      <vt:lpstr>Social Self</vt:lpstr>
      <vt:lpstr>PowerPoint Presentation</vt:lpstr>
      <vt:lpstr>Concept of Society</vt:lpstr>
      <vt:lpstr>Concept of Primary Group</vt:lpstr>
      <vt:lpstr>Thank You</vt:lpstr>
      <vt:lpstr>Reference Books</vt:lpstr>
    </vt:vector>
  </TitlesOfParts>
  <Company>institution or private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Charles Cooley</dc:title>
  <dc:creator>SHANDAR ABBAS</dc:creator>
  <cp:lastModifiedBy>SHANDAR ABBAS</cp:lastModifiedBy>
  <cp:revision>77</cp:revision>
  <dcterms:created xsi:type="dcterms:W3CDTF">2020-05-04T07:56:30Z</dcterms:created>
  <dcterms:modified xsi:type="dcterms:W3CDTF">2020-05-05T10:47:29Z</dcterms:modified>
</cp:coreProperties>
</file>